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25203150" cy="36004500"/>
  <p:notesSz cx="6858000" cy="9144000"/>
  <p:custDataLst>
    <p:tags r:id="rId3"/>
  </p:custDataLst>
  <p:defaultTextStyle>
    <a:defPPr>
      <a:defRPr lang="fa-IR"/>
    </a:defPPr>
    <a:lvl1pPr marL="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4879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49758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4637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699516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4395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49274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4153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3990320" algn="r" defTabSz="3497580" rtl="1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C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>
        <p:scale>
          <a:sx n="25" d="100"/>
          <a:sy n="25" d="100"/>
        </p:scale>
        <p:origin x="-1788" y="-72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6" y="11184739"/>
            <a:ext cx="21422678" cy="7717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5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4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2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1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26821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131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4677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7532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875" y="23136233"/>
            <a:ext cx="21422678" cy="7150894"/>
          </a:xfrm>
        </p:spPr>
        <p:txBody>
          <a:bodyPr anchor="t"/>
          <a:lstStyle>
            <a:lvl1pPr algn="r">
              <a:defRPr sz="153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875" y="15260251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538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071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5609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414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2684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121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3975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8829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014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1895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538" indent="0">
              <a:buNone/>
              <a:defRPr sz="7700" b="1"/>
            </a:lvl2pPr>
            <a:lvl3pPr marL="3497071" indent="0">
              <a:buNone/>
              <a:defRPr sz="6900" b="1"/>
            </a:lvl3pPr>
            <a:lvl4pPr marL="5245609" indent="0">
              <a:buNone/>
              <a:defRPr sz="6100" b="1"/>
            </a:lvl4pPr>
            <a:lvl5pPr marL="6994146" indent="0">
              <a:buNone/>
              <a:defRPr sz="6100" b="1"/>
            </a:lvl5pPr>
            <a:lvl6pPr marL="8742684" indent="0">
              <a:buNone/>
              <a:defRPr sz="6100" b="1"/>
            </a:lvl6pPr>
            <a:lvl7pPr marL="10491218" indent="0">
              <a:buNone/>
              <a:defRPr sz="6100" b="1"/>
            </a:lvl7pPr>
            <a:lvl8pPr marL="12239755" indent="0">
              <a:buNone/>
              <a:defRPr sz="6100" b="1"/>
            </a:lvl8pPr>
            <a:lvl9pPr marL="13988293" indent="0">
              <a:buNone/>
              <a:defRPr sz="6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2854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538" indent="0">
              <a:buNone/>
              <a:defRPr sz="7700" b="1"/>
            </a:lvl2pPr>
            <a:lvl3pPr marL="3497071" indent="0">
              <a:buNone/>
              <a:defRPr sz="6900" b="1"/>
            </a:lvl3pPr>
            <a:lvl4pPr marL="5245609" indent="0">
              <a:buNone/>
              <a:defRPr sz="6100" b="1"/>
            </a:lvl4pPr>
            <a:lvl5pPr marL="6994146" indent="0">
              <a:buNone/>
              <a:defRPr sz="6100" b="1"/>
            </a:lvl5pPr>
            <a:lvl6pPr marL="8742684" indent="0">
              <a:buNone/>
              <a:defRPr sz="6100" b="1"/>
            </a:lvl6pPr>
            <a:lvl7pPr marL="10491218" indent="0">
              <a:buNone/>
              <a:defRPr sz="6100" b="1"/>
            </a:lvl7pPr>
            <a:lvl8pPr marL="12239755" indent="0">
              <a:buNone/>
              <a:defRPr sz="6100" b="1"/>
            </a:lvl8pPr>
            <a:lvl9pPr marL="13988293" indent="0">
              <a:buNone/>
              <a:defRPr sz="6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854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614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7454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0412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61" y="1433512"/>
            <a:ext cx="8291663" cy="6100763"/>
          </a:xfrm>
        </p:spPr>
        <p:txBody>
          <a:bodyPr anchor="b"/>
          <a:lstStyle>
            <a:lvl1pPr algn="r">
              <a:defRPr sz="77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732" y="1433521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161" y="7534283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538" indent="0">
              <a:buNone/>
              <a:defRPr sz="4600"/>
            </a:lvl2pPr>
            <a:lvl3pPr marL="3497071" indent="0">
              <a:buNone/>
              <a:defRPr sz="3800"/>
            </a:lvl3pPr>
            <a:lvl4pPr marL="5245609" indent="0">
              <a:buNone/>
              <a:defRPr sz="3400"/>
            </a:lvl4pPr>
            <a:lvl5pPr marL="6994146" indent="0">
              <a:buNone/>
              <a:defRPr sz="3400"/>
            </a:lvl5pPr>
            <a:lvl6pPr marL="8742684" indent="0">
              <a:buNone/>
              <a:defRPr sz="3400"/>
            </a:lvl6pPr>
            <a:lvl7pPr marL="10491218" indent="0">
              <a:buNone/>
              <a:defRPr sz="3400"/>
            </a:lvl7pPr>
            <a:lvl8pPr marL="12239755" indent="0">
              <a:buNone/>
              <a:defRPr sz="3400"/>
            </a:lvl8pPr>
            <a:lvl9pPr marL="13988293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8016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r">
              <a:defRPr sz="77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538" indent="0">
              <a:buNone/>
              <a:defRPr sz="10700"/>
            </a:lvl2pPr>
            <a:lvl3pPr marL="3497071" indent="0">
              <a:buNone/>
              <a:defRPr sz="9200"/>
            </a:lvl3pPr>
            <a:lvl4pPr marL="5245609" indent="0">
              <a:buNone/>
              <a:defRPr sz="7700"/>
            </a:lvl4pPr>
            <a:lvl5pPr marL="6994146" indent="0">
              <a:buNone/>
              <a:defRPr sz="7700"/>
            </a:lvl5pPr>
            <a:lvl6pPr marL="8742684" indent="0">
              <a:buNone/>
              <a:defRPr sz="7700"/>
            </a:lvl6pPr>
            <a:lvl7pPr marL="10491218" indent="0">
              <a:buNone/>
              <a:defRPr sz="7700"/>
            </a:lvl7pPr>
            <a:lvl8pPr marL="12239755" indent="0">
              <a:buNone/>
              <a:defRPr sz="7700"/>
            </a:lvl8pPr>
            <a:lvl9pPr marL="13988293" indent="0">
              <a:buNone/>
              <a:defRPr sz="77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538" indent="0">
              <a:buNone/>
              <a:defRPr sz="4600"/>
            </a:lvl2pPr>
            <a:lvl3pPr marL="3497071" indent="0">
              <a:buNone/>
              <a:defRPr sz="3800"/>
            </a:lvl3pPr>
            <a:lvl4pPr marL="5245609" indent="0">
              <a:buNone/>
              <a:defRPr sz="3400"/>
            </a:lvl4pPr>
            <a:lvl5pPr marL="6994146" indent="0">
              <a:buNone/>
              <a:defRPr sz="3400"/>
            </a:lvl5pPr>
            <a:lvl6pPr marL="8742684" indent="0">
              <a:buNone/>
              <a:defRPr sz="3400"/>
            </a:lvl6pPr>
            <a:lvl7pPr marL="10491218" indent="0">
              <a:buNone/>
              <a:defRPr sz="3400"/>
            </a:lvl7pPr>
            <a:lvl8pPr marL="12239755" indent="0">
              <a:buNone/>
              <a:defRPr sz="3400"/>
            </a:lvl8pPr>
            <a:lvl9pPr marL="13988293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0316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708" tIns="174852" rIns="349708" bIns="174852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8401058"/>
            <a:ext cx="22682835" cy="23761306"/>
          </a:xfrm>
          <a:prstGeom prst="rect">
            <a:avLst/>
          </a:prstGeom>
        </p:spPr>
        <p:txBody>
          <a:bodyPr vert="horz" lIns="349708" tIns="174852" rIns="349708" bIns="174852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708" tIns="174852" rIns="349708" bIns="174852" rtlCol="1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0422C-3035-4153-84D6-089F88E3F901}" type="datetimeFigureOut">
              <a:rPr lang="fa-IR" smtClean="0"/>
              <a:t>08/06/1439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708" tIns="174852" rIns="349708" bIns="174852" rtlCol="1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708" tIns="174852" rIns="349708" bIns="174852" rtlCol="1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34F52-87BC-4A34-B065-A83DA92AE5AC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66892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3497071" rtl="1" eaLnBrk="1" latinLnBrk="0" hangingPunct="1">
        <a:spcBef>
          <a:spcPct val="0"/>
        </a:spcBef>
        <a:buNone/>
        <a:defRPr sz="1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401" indent="-1311401" algn="r" defTabSz="3497071" rtl="1" eaLnBrk="1" latinLnBrk="0" hangingPunct="1">
        <a:spcBef>
          <a:spcPct val="20000"/>
        </a:spcBef>
        <a:buFont typeface="Arial" pitchFamily="34" charset="0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1pPr>
      <a:lvl2pPr marL="2841371" indent="-1092837" algn="r" defTabSz="3497071" rtl="1" eaLnBrk="1" latinLnBrk="0" hangingPunct="1">
        <a:spcBef>
          <a:spcPct val="20000"/>
        </a:spcBef>
        <a:buFont typeface="Arial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1340" indent="-874269" algn="r" defTabSz="3497071" rtl="1" eaLnBrk="1" latinLnBrk="0" hangingPunct="1">
        <a:spcBef>
          <a:spcPct val="20000"/>
        </a:spcBef>
        <a:buFont typeface="Arial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78" indent="-874269" algn="r" defTabSz="3497071" rtl="1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8415" indent="-874269" algn="r" defTabSz="3497071" rtl="1" eaLnBrk="1" latinLnBrk="0" hangingPunct="1">
        <a:spcBef>
          <a:spcPct val="20000"/>
        </a:spcBef>
        <a:buFont typeface="Arial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6949" indent="-874269" algn="r" defTabSz="3497071" rtl="1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5486" indent="-874269" algn="r" defTabSz="3497071" rtl="1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4024" indent="-874269" algn="r" defTabSz="3497071" rtl="1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2562" indent="-874269" algn="r" defTabSz="3497071" rtl="1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538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7071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5609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4146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2684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218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9755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8293" algn="r" defTabSz="3497071" rtl="1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938879" y="4104706"/>
            <a:ext cx="23400000" cy="12600000"/>
          </a:xfrm>
          <a:prstGeom prst="roundRect">
            <a:avLst>
              <a:gd name="adj" fmla="val 2541"/>
            </a:avLst>
          </a:prstGeom>
          <a:noFill/>
          <a:ln w="228600">
            <a:gradFill>
              <a:gsLst>
                <a:gs pos="0">
                  <a:schemeClr val="accent6">
                    <a:lumMod val="75000"/>
                  </a:schemeClr>
                </a:gs>
                <a:gs pos="49000">
                  <a:srgbClr val="EEC9AB"/>
                </a:gs>
                <a:gs pos="89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6" name="Rounded Rectangle 25"/>
          <p:cNvSpPr/>
          <p:nvPr/>
        </p:nvSpPr>
        <p:spPr>
          <a:xfrm rot="10800000">
            <a:off x="938879" y="16491481"/>
            <a:ext cx="23400000" cy="12600000"/>
          </a:xfrm>
          <a:prstGeom prst="roundRect">
            <a:avLst>
              <a:gd name="adj" fmla="val 2541"/>
            </a:avLst>
          </a:prstGeom>
          <a:noFill/>
          <a:ln w="228600">
            <a:gradFill>
              <a:gsLst>
                <a:gs pos="0">
                  <a:schemeClr val="accent6">
                    <a:lumMod val="75000"/>
                  </a:schemeClr>
                </a:gs>
                <a:gs pos="49000">
                  <a:srgbClr val="EEC9AB"/>
                </a:gs>
                <a:gs pos="89000">
                  <a:schemeClr val="bg1">
                    <a:lumMod val="9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13033623" y="11523450"/>
            <a:ext cx="10584000" cy="1692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lIns="72850" tIns="36425" rIns="72850" bIns="36425">
            <a:spAutoFit/>
          </a:bodyPr>
          <a:lstStyle/>
          <a:p>
            <a:pPr indent="361950" algn="just" rtl="1" eaLnBrk="1" hangingPunct="1">
              <a:lnSpc>
                <a:spcPct val="150000"/>
              </a:lnSpc>
              <a:spcBef>
                <a:spcPts val="0"/>
              </a:spcBef>
              <a:defRPr/>
            </a:pPr>
            <a:r>
              <a:rPr lang="ar-SA" sz="2200" dirty="0" smtClean="0">
                <a:latin typeface="Arial" charset="0"/>
                <a:cs typeface="B Nazanin" pitchFamily="2" charset="-78"/>
              </a:rPr>
              <a:t>به </a:t>
            </a:r>
            <a:r>
              <a:rPr lang="ar-SA" sz="2200" dirty="0">
                <a:latin typeface="Arial" charset="0"/>
                <a:cs typeface="B Nazanin" pitchFamily="2" charset="-78"/>
              </a:rPr>
              <a:t>منظور يكسان سازي مجموعه </a:t>
            </a:r>
            <a:r>
              <a:rPr lang="fa-IR" sz="2200" dirty="0">
                <a:latin typeface="Arial" charset="0"/>
                <a:cs typeface="B Nazanin" pitchFamily="2" charset="-78"/>
              </a:rPr>
              <a:t>پوسترهای این جشنواره </a:t>
            </a:r>
            <a:r>
              <a:rPr lang="ar-SA" sz="2200" dirty="0">
                <a:latin typeface="Arial" charset="0"/>
                <a:cs typeface="B Nazanin" pitchFamily="2" charset="-78"/>
              </a:rPr>
              <a:t>لازم است كه همة </a:t>
            </a:r>
            <a:r>
              <a:rPr lang="fa-IR" sz="2200" dirty="0">
                <a:latin typeface="Arial" charset="0"/>
                <a:cs typeface="B Nazanin" pitchFamily="2" charset="-78"/>
              </a:rPr>
              <a:t>تجربیات با </a:t>
            </a:r>
            <a:r>
              <a:rPr lang="ar-SA" sz="2200" dirty="0">
                <a:latin typeface="Arial" charset="0"/>
                <a:cs typeface="B Nazanin" pitchFamily="2" charset="-78"/>
              </a:rPr>
              <a:t>طرحي يكسان و كاملاً هماهنگ تهيه و تايپ شوند. توجه شود كه فرمت ظاهري اين راهنما و نگارش آن منطبق بر دستورالعمل مورد قبول </a:t>
            </a:r>
            <a:r>
              <a:rPr lang="fa-IR" sz="2200" dirty="0">
                <a:latin typeface="Arial" charset="0"/>
                <a:cs typeface="B Nazanin" pitchFamily="2" charset="-78"/>
              </a:rPr>
              <a:t>جشنواره </a:t>
            </a:r>
            <a:r>
              <a:rPr lang="ar-SA" sz="2200" dirty="0">
                <a:latin typeface="Arial" charset="0"/>
                <a:cs typeface="B Nazanin" pitchFamily="2" charset="-78"/>
              </a:rPr>
              <a:t>است.</a:t>
            </a:r>
            <a:r>
              <a:rPr lang="en-US" sz="2200" dirty="0">
                <a:latin typeface="Arial" charset="0"/>
                <a:cs typeface="B Nazanin" pitchFamily="2" charset="-78"/>
              </a:rPr>
              <a:t> </a:t>
            </a:r>
          </a:p>
          <a:p>
            <a:pPr indent="361950" algn="just" rtl="1" eaLnBrk="1" hangingPunct="1">
              <a:lnSpc>
                <a:spcPct val="150000"/>
              </a:lnSpc>
              <a:spcBef>
                <a:spcPts val="0"/>
              </a:spcBef>
              <a:defRPr/>
            </a:pPr>
            <a:r>
              <a:rPr lang="ar-SA" sz="2200" dirty="0">
                <a:latin typeface="Arial" charset="0"/>
                <a:cs typeface="B Nazanin" pitchFamily="2" charset="-78"/>
              </a:rPr>
              <a:t>براي </a:t>
            </a:r>
            <a:r>
              <a:rPr lang="fa-IR" sz="2200" dirty="0">
                <a:latin typeface="Arial" charset="0"/>
                <a:cs typeface="B Nazanin" pitchFamily="2" charset="-78"/>
              </a:rPr>
              <a:t>ساخت پوستر</a:t>
            </a:r>
            <a:r>
              <a:rPr lang="ar-SA" sz="2200" dirty="0">
                <a:latin typeface="Arial" charset="0"/>
                <a:cs typeface="B Nazanin" pitchFamily="2" charset="-78"/>
              </a:rPr>
              <a:t>، فقط از نرم افزار مايكروسافت </a:t>
            </a:r>
            <a:r>
              <a:rPr lang="fa-IR" sz="2200" dirty="0">
                <a:latin typeface="Arial" charset="0"/>
                <a:cs typeface="B Nazanin" pitchFamily="2" charset="-78"/>
              </a:rPr>
              <a:t>پاورپوینت </a:t>
            </a:r>
            <a:r>
              <a:rPr lang="ar-SA" sz="2200" dirty="0" smtClean="0">
                <a:latin typeface="Arial" charset="0"/>
                <a:cs typeface="B Nazanin" pitchFamily="2" charset="-78"/>
              </a:rPr>
              <a:t>در </a:t>
            </a:r>
            <a:r>
              <a:rPr lang="ar-SA" sz="2200" dirty="0">
                <a:latin typeface="Arial" charset="0"/>
                <a:cs typeface="B Nazanin" pitchFamily="2" charset="-78"/>
              </a:rPr>
              <a:t>محيط ويندوز </a:t>
            </a:r>
            <a:r>
              <a:rPr lang="fa-IR" sz="2200" dirty="0">
                <a:latin typeface="Arial" charset="0"/>
                <a:cs typeface="B Nazanin" pitchFamily="2" charset="-78"/>
              </a:rPr>
              <a:t>با </a:t>
            </a:r>
            <a:r>
              <a:rPr lang="ar-SA" sz="2200" dirty="0">
                <a:latin typeface="Arial" charset="0"/>
                <a:cs typeface="B Nazanin" pitchFamily="2" charset="-78"/>
              </a:rPr>
              <a:t>امكانات فارسي استفاده كنيد. متن اصلي </a:t>
            </a:r>
            <a:r>
              <a:rPr lang="fa-IR" sz="2200" dirty="0">
                <a:latin typeface="Arial" charset="0"/>
                <a:cs typeface="B Nazanin" pitchFamily="2" charset="-78"/>
              </a:rPr>
              <a:t>تجربه به </a:t>
            </a:r>
            <a:r>
              <a:rPr lang="ar-SA" sz="2200" dirty="0">
                <a:latin typeface="Arial" charset="0"/>
                <a:cs typeface="B Nazanin" pitchFamily="2" charset="-78"/>
              </a:rPr>
              <a:t>صورت </a:t>
            </a:r>
            <a:r>
              <a:rPr lang="fa-IR" sz="2200" dirty="0">
                <a:latin typeface="Arial" charset="0"/>
                <a:cs typeface="B Nazanin" pitchFamily="2" charset="-78"/>
              </a:rPr>
              <a:t>دو ستونی</a:t>
            </a:r>
            <a:r>
              <a:rPr lang="ar-SA" sz="2200" dirty="0">
                <a:latin typeface="Arial" charset="0"/>
                <a:cs typeface="B Nazanin" pitchFamily="2" charset="-78"/>
              </a:rPr>
              <a:t> با قلم (فونت) ب.نازنين و اندازة </a:t>
            </a:r>
            <a:r>
              <a:rPr lang="en-US" sz="2200" dirty="0">
                <a:latin typeface="Arial" charset="0"/>
                <a:cs typeface="B Nazanin" pitchFamily="2" charset="-78"/>
              </a:rPr>
              <a:t>pt. </a:t>
            </a:r>
            <a:r>
              <a:rPr lang="fa-IR" sz="2200" dirty="0" smtClean="0">
                <a:latin typeface="Arial" charset="0"/>
                <a:cs typeface="B Nazanin" pitchFamily="2" charset="-78"/>
              </a:rPr>
              <a:t>22</a:t>
            </a:r>
            <a:r>
              <a:rPr lang="ar-SA" sz="2200" dirty="0" smtClean="0">
                <a:latin typeface="Arial" charset="0"/>
                <a:cs typeface="B Nazanin" pitchFamily="2" charset="-78"/>
              </a:rPr>
              <a:t> </a:t>
            </a:r>
            <a:r>
              <a:rPr lang="fa-IR" sz="2200" dirty="0">
                <a:latin typeface="Arial" charset="0"/>
                <a:cs typeface="B Nazanin" pitchFamily="2" charset="-78"/>
              </a:rPr>
              <a:t>یک و نیم </a:t>
            </a:r>
            <a:r>
              <a:rPr lang="ar-SA" sz="2200" dirty="0">
                <a:latin typeface="Arial" charset="0"/>
                <a:cs typeface="B Nazanin" pitchFamily="2" charset="-78"/>
              </a:rPr>
              <a:t>فاصله </a:t>
            </a:r>
            <a:r>
              <a:rPr lang="en-US" sz="2200" dirty="0">
                <a:latin typeface="Arial" charset="0"/>
                <a:cs typeface="B Nazanin" pitchFamily="2" charset="-78"/>
              </a:rPr>
              <a:t>(1.5 space)</a:t>
            </a:r>
            <a:r>
              <a:rPr lang="ar-SA" sz="2200" dirty="0">
                <a:latin typeface="Arial" charset="0"/>
                <a:cs typeface="B Nazanin" pitchFamily="2" charset="-78"/>
              </a:rPr>
              <a:t> تهيه شود. عنوان همة بخش‌ها با قلم ب.</a:t>
            </a:r>
            <a:r>
              <a:rPr lang="fa-IR" sz="2200" dirty="0">
                <a:latin typeface="Arial" charset="0"/>
                <a:cs typeface="B Nazanin" pitchFamily="2" charset="-78"/>
              </a:rPr>
              <a:t>تیتر</a:t>
            </a:r>
            <a:r>
              <a:rPr lang="ar-SA" sz="2200" dirty="0">
                <a:latin typeface="Arial" charset="0"/>
                <a:cs typeface="B Nazanin" pitchFamily="2" charset="-78"/>
              </a:rPr>
              <a:t> و اندازه </a:t>
            </a:r>
            <a:r>
              <a:rPr lang="en-US" sz="2200" dirty="0">
                <a:latin typeface="Arial" charset="0"/>
                <a:cs typeface="B Nazanin" pitchFamily="2" charset="-78"/>
              </a:rPr>
              <a:t>pt. </a:t>
            </a:r>
            <a:r>
              <a:rPr lang="fa-IR" sz="2200" dirty="0">
                <a:latin typeface="Arial" charset="0"/>
                <a:cs typeface="B Nazanin" pitchFamily="2" charset="-78"/>
              </a:rPr>
              <a:t>54</a:t>
            </a:r>
            <a:r>
              <a:rPr lang="ar-SA" sz="2200" dirty="0">
                <a:latin typeface="Arial" charset="0"/>
                <a:cs typeface="B Nazanin" pitchFamily="2" charset="-78"/>
              </a:rPr>
              <a:t> پررنگ و عنوان زيربخش‌ها با قلم ب.نازنين و اندازه </a:t>
            </a:r>
            <a:r>
              <a:rPr lang="fa-IR" sz="2200" dirty="0">
                <a:latin typeface="Arial" charset="0"/>
                <a:cs typeface="B Nazanin" pitchFamily="2" charset="-78"/>
              </a:rPr>
              <a:t>28 </a:t>
            </a:r>
            <a:r>
              <a:rPr lang="ar-SA" sz="2200" dirty="0">
                <a:latin typeface="Arial" charset="0"/>
                <a:cs typeface="B Nazanin" pitchFamily="2" charset="-78"/>
              </a:rPr>
              <a:t>پررنگ تايپ شود. عنوان هر بخش يا زيربخش، با يك خط خالي فاصله از انتهاي متن بخش قبلي تايپ و شماره‌گذاري شود. خط اول همة پاراگراف‌ها بايد داراي تورفتگي به اندازة </a:t>
            </a:r>
            <a:r>
              <a:rPr lang="en-US" sz="2200" dirty="0">
                <a:latin typeface="Arial" charset="0"/>
                <a:cs typeface="B Nazanin" pitchFamily="2" charset="-78"/>
              </a:rPr>
              <a:t>cm</a:t>
            </a:r>
            <a:r>
              <a:rPr lang="ar-SA" sz="2200" dirty="0">
                <a:latin typeface="Arial" charset="0"/>
                <a:cs typeface="B Nazanin" pitchFamily="2" charset="-78"/>
              </a:rPr>
              <a:t> </a:t>
            </a:r>
            <a:r>
              <a:rPr lang="fa-IR" sz="2200" dirty="0">
                <a:latin typeface="Arial" charset="0"/>
                <a:cs typeface="B Nazanin" pitchFamily="2" charset="-78"/>
              </a:rPr>
              <a:t>1</a:t>
            </a:r>
            <a:r>
              <a:rPr lang="ar-SA" sz="2200" dirty="0">
                <a:latin typeface="Arial" charset="0"/>
                <a:cs typeface="B Nazanin" pitchFamily="2" charset="-78"/>
              </a:rPr>
              <a:t>باشد.</a:t>
            </a:r>
            <a:r>
              <a:rPr lang="fa-IR" sz="2200" dirty="0">
                <a:latin typeface="Arial" charset="0"/>
                <a:cs typeface="B Nazanin" pitchFamily="2" charset="-78"/>
              </a:rPr>
              <a:t> برای کلیه متون از حالت پاراگراف از راست (متن از راست به چپ)- حالت </a:t>
            </a:r>
            <a:r>
              <a:rPr lang="en-US" sz="2200" dirty="0">
                <a:latin typeface="Arial" charset="0"/>
                <a:cs typeface="B Nazanin" pitchFamily="2" charset="-78"/>
              </a:rPr>
              <a:t>Justify</a:t>
            </a:r>
            <a:r>
              <a:rPr lang="fa-IR" sz="2200" dirty="0">
                <a:latin typeface="Arial" charset="0"/>
                <a:cs typeface="B Nazanin" pitchFamily="2" charset="-78"/>
              </a:rPr>
              <a:t>- رعايت شود.</a:t>
            </a:r>
            <a:endParaRPr lang="en-US" sz="2200" b="1" dirty="0">
              <a:latin typeface="Arial" charset="0"/>
              <a:cs typeface="B Nazanin" pitchFamily="2" charset="-78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656359" y="11523450"/>
            <a:ext cx="10585176" cy="1692000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72850" tIns="36425" rIns="72850" bIns="36425">
            <a:spAutoFit/>
          </a:bodyPr>
          <a:lstStyle>
            <a:lvl1pPr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r>
              <a:rPr lang="ar-SA" altLang="en-US" sz="2200" dirty="0" smtClean="0">
                <a:ea typeface="Calibri" pitchFamily="34" charset="0"/>
                <a:cs typeface="B Nazanin" pitchFamily="2" charset="-78"/>
              </a:rPr>
              <a:t>وجود </a:t>
            </a:r>
            <a:r>
              <a:rPr lang="ar-SA" altLang="en-US" sz="2200" dirty="0">
                <a:ea typeface="Calibri" pitchFamily="34" charset="0"/>
                <a:cs typeface="B Nazanin" pitchFamily="2" charset="-78"/>
              </a:rPr>
              <a:t>بخش جمع‌بندي و نتيجه‌گيري الزامي است</a:t>
            </a:r>
            <a:r>
              <a:rPr lang="ar-SA" altLang="en-US" sz="2200" dirty="0" smtClean="0"/>
              <a:t>.</a:t>
            </a:r>
            <a:r>
              <a:rPr lang="fa-IR" altLang="en-US" sz="2200" dirty="0" smtClean="0"/>
              <a:t> در انتهای این بخش می توانید از تصویر ونمودار نیز استفاده نمایید.</a:t>
            </a:r>
            <a:endParaRPr lang="en-US" altLang="en-US" sz="2200" dirty="0"/>
          </a:p>
          <a:p>
            <a:pPr algn="just" rtl="1" eaLnBrk="1" hangingPunct="1">
              <a:spcBef>
                <a:spcPct val="50000"/>
              </a:spcBef>
            </a:pPr>
            <a:endParaRPr lang="en-US" altLang="en-US" sz="2000" b="1" dirty="0">
              <a:cs typeface="B Nazanin" pitchFamily="2" charset="-78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000" b="1" dirty="0">
              <a:cs typeface="B Titr" pitchFamily="2" charset="-78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672583" y="4501451"/>
            <a:ext cx="18095913" cy="3923736"/>
            <a:chOff x="3672583" y="4501450"/>
            <a:chExt cx="18095913" cy="4341869"/>
          </a:xfrm>
        </p:grpSpPr>
        <p:sp>
          <p:nvSpPr>
            <p:cNvPr id="14" name="Rounded Rectangle 12"/>
            <p:cNvSpPr>
              <a:spLocks noChangeArrowheads="1"/>
            </p:cNvSpPr>
            <p:nvPr/>
          </p:nvSpPr>
          <p:spPr bwMode="auto">
            <a:xfrm>
              <a:off x="3672583" y="4896794"/>
              <a:ext cx="18095913" cy="3946525"/>
            </a:xfrm>
            <a:prstGeom prst="roundRect">
              <a:avLst>
                <a:gd name="adj" fmla="val 2669"/>
              </a:avLst>
            </a:prstGeom>
            <a:solidFill>
              <a:schemeClr val="lt1">
                <a:alpha val="0"/>
              </a:schemeClr>
            </a:solidFill>
            <a:ln w="76200">
              <a:solidFill>
                <a:schemeClr val="bg1">
                  <a:lumMod val="65000"/>
                </a:schemeClr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defTabSz="3497263" rtl="1" eaLnBrk="1" hangingPunct="1">
                <a:defRPr/>
              </a:pPr>
              <a:endParaRPr lang="en-US" sz="1600" dirty="0">
                <a:cs typeface="Arial" pitchFamily="34" charset="0"/>
              </a:endParaRPr>
            </a:p>
            <a:p>
              <a:pPr algn="ctr" defTabSz="3497263" rtl="1" eaLnBrk="1" hangingPunct="1">
                <a:defRPr/>
              </a:pPr>
              <a:r>
                <a:rPr lang="fa-IR" sz="4800" dirty="0" smtClean="0">
                  <a:cs typeface="B Titr" pitchFamily="2" charset="-78"/>
                </a:rPr>
                <a:t> </a:t>
              </a:r>
              <a:r>
                <a:rPr lang="fa-IR" sz="48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Titr" pitchFamily="2" charset="-78"/>
                </a:rPr>
                <a:t>(عنوان تجربه با قلم ب.تیتر </a:t>
              </a:r>
              <a:r>
                <a:rPr lang="en-US" sz="48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Titr" pitchFamily="2" charset="-78"/>
                </a:rPr>
                <a:t>pt. 48</a:t>
              </a:r>
              <a:r>
                <a:rPr lang="fa-IR" sz="48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Titr" pitchFamily="2" charset="-78"/>
                </a:rPr>
                <a:t>پررنگ)</a:t>
              </a:r>
            </a:p>
            <a:p>
              <a:pPr algn="ctr" defTabSz="3497263" rtl="1" eaLnBrk="1" hangingPunct="1">
                <a:defRPr/>
              </a:pPr>
              <a:r>
                <a:rPr lang="fa-IR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----- يک سطر فاصله (ب.نازنين </a:t>
              </a:r>
              <a:r>
                <a: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pt. 32 </a:t>
              </a:r>
              <a:r>
                <a:rPr lang="fa-IR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پررنگ) -----</a:t>
              </a:r>
            </a:p>
            <a:p>
              <a:pPr algn="ctr" defTabSz="3497263" rtl="1" eaLnBrk="1" hangingPunct="1">
                <a:defRPr/>
              </a:pPr>
              <a:r>
                <a:rPr lang="fa-IR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نام و نام خانوادگي نويسنده اول </a:t>
              </a:r>
              <a:r>
                <a:rPr lang="fa-IR" sz="3200" baseline="300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*</a:t>
              </a:r>
              <a:r>
                <a:rPr lang="fa-IR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، نويسنده دوم، ... در يك يا دو سطر. از ذكر عناويني نظير استاد ودكتر و ... در ابتداي اسامي خودداري شود</a:t>
              </a:r>
            </a:p>
            <a:p>
              <a:pPr algn="ctr" defTabSz="3497263" rtl="1" eaLnBrk="1" hangingPunct="1">
                <a:defRPr/>
              </a:pPr>
              <a:r>
                <a: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 </a:t>
              </a:r>
              <a:r>
                <a:rPr lang="fa-IR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نام و نام خانوادگي نويسندگان به صورت کامل ذکر شود. (همراه با پسوند) (ب.نازنين </a:t>
              </a:r>
              <a:r>
                <a: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pt. 32 </a:t>
              </a:r>
              <a:r>
                <a:rPr lang="fa-IR" sz="3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پررنگ</a:t>
              </a:r>
              <a:r>
                <a:rPr lang="fa-IR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cs typeface="B Nazanin" pitchFamily="2" charset="-78"/>
                </a:rPr>
                <a:t>)</a:t>
              </a:r>
              <a:endParaRPr lang="fa-IR" sz="32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itchFamily="2" charset="-78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0470267" y="4501450"/>
              <a:ext cx="4337223" cy="827392"/>
            </a:xfrm>
            <a:prstGeom prst="roundRect">
              <a:avLst>
                <a:gd name="adj" fmla="val 5281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fa-IR" sz="4500" dirty="0" smtClean="0">
                  <a:solidFill>
                    <a:srgbClr val="002060"/>
                  </a:solidFill>
                  <a:cs typeface="B Titr" pitchFamily="2" charset="-78"/>
                </a:rPr>
                <a:t>عنوان تجربه</a:t>
              </a:r>
              <a:endParaRPr lang="en-US" sz="4500" dirty="0" smtClean="0">
                <a:solidFill>
                  <a:srgbClr val="002060"/>
                </a:solidFill>
                <a:cs typeface="B Titr" pitchFamily="2" charset="-78"/>
              </a:endParaRPr>
            </a:p>
          </p:txBody>
        </p:sp>
      </p:grpSp>
      <p:sp>
        <p:nvSpPr>
          <p:cNvPr id="20" name="Rounded Rectangle 19"/>
          <p:cNvSpPr/>
          <p:nvPr/>
        </p:nvSpPr>
        <p:spPr>
          <a:xfrm>
            <a:off x="13033623" y="9564614"/>
            <a:ext cx="10585176" cy="1812900"/>
          </a:xfrm>
          <a:prstGeom prst="roundRect">
            <a:avLst>
              <a:gd name="adj" fmla="val 5281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fa-IR" sz="4500" dirty="0">
                <a:solidFill>
                  <a:srgbClr val="002060"/>
                </a:solidFill>
                <a:cs typeface="B Titr" pitchFamily="2" charset="-78"/>
              </a:rPr>
              <a:t>تبیین مسأله</a:t>
            </a:r>
            <a:r>
              <a:rPr lang="fa-IR" sz="4500" dirty="0" smtClean="0">
                <a:solidFill>
                  <a:srgbClr val="002060"/>
                </a:solidFill>
                <a:cs typeface="B Titr" pitchFamily="2" charset="-78"/>
              </a:rPr>
              <a:t>/</a:t>
            </a:r>
          </a:p>
          <a:p>
            <a:pPr>
              <a:defRPr/>
            </a:pPr>
            <a:r>
              <a:rPr lang="fa-IR" sz="4500" dirty="0" smtClean="0">
                <a:solidFill>
                  <a:srgbClr val="002060"/>
                </a:solidFill>
                <a:cs typeface="B Titr" pitchFamily="2" charset="-78"/>
              </a:rPr>
              <a:t>موقعیت </a:t>
            </a:r>
            <a:r>
              <a:rPr lang="fa-IR" sz="4500" dirty="0">
                <a:solidFill>
                  <a:srgbClr val="002060"/>
                </a:solidFill>
                <a:cs typeface="B Titr" pitchFamily="2" charset="-78"/>
              </a:rPr>
              <a:t>در تدریس در موضوع خاص: </a:t>
            </a:r>
            <a:endParaRPr lang="en-US" sz="4500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656359" y="9564614"/>
            <a:ext cx="10585176" cy="1812900"/>
          </a:xfrm>
          <a:prstGeom prst="roundRect">
            <a:avLst>
              <a:gd name="adj" fmla="val 5281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a-IR" altLang="en-US" sz="4500" dirty="0">
                <a:solidFill>
                  <a:srgbClr val="002060"/>
                </a:solidFill>
                <a:cs typeface="B Titr" pitchFamily="2" charset="-78"/>
              </a:rPr>
              <a:t>نحوة مواجهه با </a:t>
            </a:r>
            <a:r>
              <a:rPr lang="fa-IR" altLang="en-US" sz="4500" dirty="0" smtClean="0">
                <a:solidFill>
                  <a:srgbClr val="002060"/>
                </a:solidFill>
                <a:cs typeface="B Titr" pitchFamily="2" charset="-78"/>
              </a:rPr>
              <a:t>مسأله/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a-IR" altLang="en-US" sz="4500" dirty="0" smtClean="0">
                <a:solidFill>
                  <a:srgbClr val="002060"/>
                </a:solidFill>
                <a:cs typeface="B Titr" pitchFamily="2" charset="-78"/>
              </a:rPr>
              <a:t>موقعیت </a:t>
            </a:r>
            <a:r>
              <a:rPr lang="fa-IR" altLang="en-US" sz="4500" dirty="0">
                <a:solidFill>
                  <a:srgbClr val="002060"/>
                </a:solidFill>
                <a:cs typeface="B Titr" pitchFamily="2" charset="-78"/>
              </a:rPr>
              <a:t>و چگونگی تغییر وضعیت به­سمت مطلوب: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218447" y="30855112"/>
            <a:ext cx="22860000" cy="39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850" tIns="36425" rIns="72850" bIns="36425">
            <a:spAutoFit/>
          </a:bodyPr>
          <a:lstStyle>
            <a:lvl1pPr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3497263"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defTabSz="3497263" rtl="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r>
              <a:rPr lang="ar-SA" altLang="en-US" sz="2200" dirty="0" smtClean="0">
                <a:ea typeface="Calibri" pitchFamily="34" charset="0"/>
                <a:cs typeface="B Nazanin" pitchFamily="2" charset="-78"/>
              </a:rPr>
              <a:t>وجود </a:t>
            </a:r>
            <a:r>
              <a:rPr lang="ar-SA" altLang="en-US" sz="2200" dirty="0">
                <a:ea typeface="Calibri" pitchFamily="34" charset="0"/>
                <a:cs typeface="B Nazanin" pitchFamily="2" charset="-78"/>
              </a:rPr>
              <a:t>بخش جمع‌بندي و نتيجه‌گيري الزامي </a:t>
            </a:r>
            <a:r>
              <a:rPr lang="ar-SA" altLang="en-US" sz="2200" dirty="0" smtClean="0">
                <a:ea typeface="Calibri" pitchFamily="34" charset="0"/>
                <a:cs typeface="B Nazanin" pitchFamily="2" charset="-78"/>
              </a:rPr>
              <a:t>اس</a:t>
            </a:r>
            <a:r>
              <a:rPr lang="fa-IR" altLang="en-US" sz="2200" dirty="0" smtClean="0">
                <a:ea typeface="Calibri" pitchFamily="34" charset="0"/>
                <a:cs typeface="B Nazanin" pitchFamily="2" charset="-78"/>
              </a:rPr>
              <a:t>ت</a:t>
            </a:r>
            <a:r>
              <a:rPr lang="fa-IR" altLang="en-US" sz="2200" dirty="0" smtClean="0"/>
              <a:t>.</a:t>
            </a:r>
            <a:endParaRPr lang="en-US" altLang="en-US" sz="2200" dirty="0"/>
          </a:p>
          <a:p>
            <a:pPr algn="just" rtl="1" eaLnBrk="1" hangingPunct="1">
              <a:spcBef>
                <a:spcPct val="50000"/>
              </a:spcBef>
            </a:pPr>
            <a:endParaRPr lang="en-US" altLang="en-US" sz="2000" b="1" dirty="0">
              <a:cs typeface="B Nazanin" pitchFamily="2" charset="-78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000" b="1" dirty="0">
              <a:cs typeface="B Titr" pitchFamily="2" charset="-78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938879" y="29740154"/>
            <a:ext cx="23400000" cy="5400000"/>
            <a:chOff x="938879" y="29740154"/>
            <a:chExt cx="23400000" cy="5400000"/>
          </a:xfrm>
        </p:grpSpPr>
        <p:sp>
          <p:nvSpPr>
            <p:cNvPr id="23" name="Rounded Rectangle 22"/>
            <p:cNvSpPr/>
            <p:nvPr/>
          </p:nvSpPr>
          <p:spPr>
            <a:xfrm>
              <a:off x="1171353" y="29939324"/>
              <a:ext cx="22967952" cy="827392"/>
            </a:xfrm>
            <a:prstGeom prst="roundRect">
              <a:avLst>
                <a:gd name="adj" fmla="val 5281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fa-IR" sz="4500" dirty="0" smtClean="0">
                  <a:solidFill>
                    <a:srgbClr val="002060"/>
                  </a:solidFill>
                  <a:cs typeface="B Titr" pitchFamily="2" charset="-78"/>
                </a:rPr>
                <a:t>نتیجه گیری / اثرگذاری تجربه:</a:t>
              </a:r>
              <a:endParaRPr lang="en-US" sz="4500" dirty="0">
                <a:solidFill>
                  <a:srgbClr val="002060"/>
                </a:solidFill>
                <a:cs typeface="B Titr" pitchFamily="2" charset="-78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38879" y="29740154"/>
              <a:ext cx="23400000" cy="5400000"/>
            </a:xfrm>
            <a:prstGeom prst="roundRect">
              <a:avLst>
                <a:gd name="adj" fmla="val 2541"/>
              </a:avLst>
            </a:prstGeom>
            <a:noFill/>
            <a:ln w="2286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938879" y="178532"/>
            <a:ext cx="23400000" cy="3278101"/>
            <a:chOff x="938879" y="178532"/>
            <a:chExt cx="23400000" cy="3278101"/>
          </a:xfrm>
        </p:grpSpPr>
        <p:sp>
          <p:nvSpPr>
            <p:cNvPr id="4" name="Rounded Rectangle 3"/>
            <p:cNvSpPr/>
            <p:nvPr/>
          </p:nvSpPr>
          <p:spPr>
            <a:xfrm rot="10800000">
              <a:off x="938879" y="216633"/>
              <a:ext cx="23400000" cy="3240000"/>
            </a:xfrm>
            <a:prstGeom prst="roundRect">
              <a:avLst>
                <a:gd name="adj" fmla="val 9269"/>
              </a:avLst>
            </a:prstGeom>
            <a:noFill/>
            <a:ln w="228600">
              <a:gradFill>
                <a:gsLst>
                  <a:gs pos="0">
                    <a:schemeClr val="accent6">
                      <a:lumMod val="75000"/>
                    </a:schemeClr>
                  </a:gs>
                  <a:gs pos="49000">
                    <a:srgbClr val="EEC9AB"/>
                  </a:gs>
                  <a:gs pos="89000">
                    <a:schemeClr val="bg1">
                      <a:lumMod val="9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88"/>
            <a:stretch/>
          </p:blipFill>
          <p:spPr>
            <a:xfrm>
              <a:off x="1542059" y="178532"/>
              <a:ext cx="22251036" cy="30980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19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1d45cdf4c614d9de7913689be9face1a2dc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310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Hoseini SM</dc:creator>
  <cp:lastModifiedBy>Hoseini SM</cp:lastModifiedBy>
  <cp:revision>17</cp:revision>
  <dcterms:created xsi:type="dcterms:W3CDTF">2018-04-21T04:27:42Z</dcterms:created>
  <dcterms:modified xsi:type="dcterms:W3CDTF">2018-04-21T07:07:53Z</dcterms:modified>
</cp:coreProperties>
</file>